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Maven Pro" panose="020B0604020202020204" charset="0"/>
      <p:regular r:id="rId14"/>
      <p:bold r:id="rId15"/>
    </p:embeddedFont>
    <p:embeddedFont>
      <p:font typeface="Nunito" panose="020B0604020202020204" charset="0"/>
      <p:regular r:id="rId16"/>
      <p:bold r:id="rId17"/>
      <p:italic r:id="rId18"/>
      <p:boldItalic r:id="rId19"/>
    </p:embeddedFont>
    <p:embeddedFont>
      <p:font typeface="Oswald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55db4ab61_0_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55db4ab61_0_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a55db4ab61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a55db4ab61_0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a55db4ab61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a55db4ab61_0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561844f2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a561844f2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561844f2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a561844f2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a55db4ab61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a55db4ab61_0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/>
        </p:nvSpPr>
        <p:spPr>
          <a:xfrm>
            <a:off x="1009050" y="0"/>
            <a:ext cx="7125900" cy="50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Instituto Tecnológico y de Estudios Superiores de Monterrey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Campus Puebla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Métodos numéricos en ingeniería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Presentación del Proyecto Parcial 2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Profesor: Adolfo Centeno Tellez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“Equipo 4”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Edgar Cano Cruz A01731282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José Alberto Loranca Tapia A01328448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Estrella de Alhely Hdz Mérida A01174160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Dimani Guadalupe Tlelo Reyes A01731786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Wendy Catherine Bárcenas Rodríguez A01423727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Octubre 2020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78" name="Google Shape;278;p13"/>
          <p:cNvPicPr preferRelativeResize="0"/>
          <p:nvPr/>
        </p:nvPicPr>
        <p:blipFill>
          <a:blip r:embed="rId3">
            <a:alphaModFix amt="81000"/>
          </a:blip>
          <a:stretch>
            <a:fillRect/>
          </a:stretch>
        </p:blipFill>
        <p:spPr>
          <a:xfrm>
            <a:off x="0" y="0"/>
            <a:ext cx="1955975" cy="7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14"/>
          <p:cNvPicPr preferRelativeResize="0"/>
          <p:nvPr/>
        </p:nvPicPr>
        <p:blipFill rotWithShape="1">
          <a:blip r:embed="rId3">
            <a:alphaModFix/>
          </a:blip>
          <a:srcRect l="13570" r="58097"/>
          <a:stretch/>
        </p:blipFill>
        <p:spPr>
          <a:xfrm>
            <a:off x="6432725" y="0"/>
            <a:ext cx="27112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14"/>
          <p:cNvSpPr txBox="1">
            <a:spLocks noGrp="1"/>
          </p:cNvSpPr>
          <p:nvPr>
            <p:ph type="title" idx="4294967295"/>
          </p:nvPr>
        </p:nvSpPr>
        <p:spPr>
          <a:xfrm>
            <a:off x="2041450" y="537500"/>
            <a:ext cx="41094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 txBox="1">
            <a:spLocks noGrp="1"/>
          </p:cNvSpPr>
          <p:nvPr>
            <p:ph type="body" idx="4294967295"/>
          </p:nvPr>
        </p:nvSpPr>
        <p:spPr>
          <a:xfrm>
            <a:off x="484600" y="1285000"/>
            <a:ext cx="5666100" cy="33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El objetivo del presente proyecto se trata de definir la utilidad de los métodos numéricos para la Ingeniería en Biotecnología o bien para aplicaciones en la Ingeniería Química, enfocado en el área de los procesos químicos  y la pureza de de los productos producidos en un proceso químico de destilación. </a:t>
            </a:r>
            <a:endParaRPr sz="15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5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Además, se podrá delimitar la trascendencia del empleo de los métodos numéricos, de esta manera, se podrá lograr la resolución de una incógnita aplicada a la Biotecnología</a:t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898" y="537500"/>
            <a:ext cx="1369400" cy="5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>
            <a:spLocks noGrp="1"/>
          </p:cNvSpPr>
          <p:nvPr>
            <p:ph type="body" idx="4294967295"/>
          </p:nvPr>
        </p:nvSpPr>
        <p:spPr>
          <a:xfrm>
            <a:off x="578050" y="1139013"/>
            <a:ext cx="5545800" cy="36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La regresión lineal es una rama de los métodos numéricos utilizado para medir la correlación de dependencia de los variables dependientes e independientes. Ésta es de gran importancia para la ingeniería ya que con ésta se debate mejor sobre los resultados obtenidos.</a:t>
            </a: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En seguimiento al proyecto, el proceso químico de destilación consta de transferir calor a un líquido, esperando vaporizar  sustancias para después condensarse y estudiar así los componentes.</a:t>
            </a: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2" name="Google Shape;292;p15"/>
          <p:cNvSpPr txBox="1">
            <a:spLocks noGrp="1"/>
          </p:cNvSpPr>
          <p:nvPr>
            <p:ph type="title" idx="4294967295"/>
          </p:nvPr>
        </p:nvSpPr>
        <p:spPr>
          <a:xfrm>
            <a:off x="2014600" y="335788"/>
            <a:ext cx="42837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3" name="Google Shape;2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048" y="335787"/>
            <a:ext cx="1369400" cy="5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5"/>
          <p:cNvPicPr preferRelativeResize="0"/>
          <p:nvPr/>
        </p:nvPicPr>
        <p:blipFill rotWithShape="1">
          <a:blip r:embed="rId4">
            <a:alphaModFix/>
          </a:blip>
          <a:srcRect l="44684" r="19808"/>
          <a:stretch/>
        </p:blipFill>
        <p:spPr>
          <a:xfrm>
            <a:off x="6432725" y="0"/>
            <a:ext cx="271127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"/>
          <p:cNvSpPr txBox="1">
            <a:spLocks noGrp="1"/>
          </p:cNvSpPr>
          <p:nvPr>
            <p:ph type="body" idx="4294967295"/>
          </p:nvPr>
        </p:nvSpPr>
        <p:spPr>
          <a:xfrm>
            <a:off x="591475" y="1241250"/>
            <a:ext cx="5666100" cy="36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El proceso químico de destilación se trata de un proceso que implica la conversión de un líquido en vapor que luego se condensa de nuevo a forma líquida. En el presente proyecto, se requiere estudiar la relación entre la pureza del oxígeno producido en un proceso químico de destilación y el nivel de Hidrocarburos presentes en el condensador principal de la unidad de destilación. </a:t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 aplicará el modelo matemático conocido como regresión lineal, para hacer  predicciones de un conjunto de datos dispersos con el objetivo de encontrar la ecuación para hallar una recta aproximada. </a:t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300" name="Google Shape;300;p16"/>
          <p:cNvSpPr txBox="1">
            <a:spLocks noGrp="1"/>
          </p:cNvSpPr>
          <p:nvPr>
            <p:ph type="title" idx="4294967295"/>
          </p:nvPr>
        </p:nvSpPr>
        <p:spPr>
          <a:xfrm>
            <a:off x="2028025" y="241950"/>
            <a:ext cx="41094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Descripción del problema a resolver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1" name="Google Shape;3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473" y="459900"/>
            <a:ext cx="1369400" cy="5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16"/>
          <p:cNvPicPr preferRelativeResize="0"/>
          <p:nvPr/>
        </p:nvPicPr>
        <p:blipFill rotWithShape="1">
          <a:blip r:embed="rId4">
            <a:alphaModFix/>
          </a:blip>
          <a:srcRect l="12825" r="12825"/>
          <a:stretch/>
        </p:blipFill>
        <p:spPr>
          <a:xfrm>
            <a:off x="6432725" y="0"/>
            <a:ext cx="271127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"/>
          <p:cNvSpPr txBox="1">
            <a:spLocks noGrp="1"/>
          </p:cNvSpPr>
          <p:nvPr>
            <p:ph type="body" idx="4294967295"/>
          </p:nvPr>
        </p:nvSpPr>
        <p:spPr>
          <a:xfrm>
            <a:off x="604902" y="1054449"/>
            <a:ext cx="5666100" cy="3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 regresión lineal intenta modelar la relación entre dos variables ajustando una ecuación lineal a los datos observados. Un diagrama de dispersión puede ser una herramienta útil para determinar la fuerza de la relación entre dos variables.</a:t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Una línea de regresión lineal tiene una ecuación de la forma Y = a + bX, donde X es la variable explicativa, así como Y es la variable dependiente. En este caso, el número de datos (n) fue igual a 20, mientras que el valor de b1 fue igual a 14.947, b0 igual a 74.283, r igual a 0.9367 y el valor final de r^2 fue igual a 0.8774, siendo así una relación fuerte y puede ser usada para planificar. </a:t>
            </a: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8" name="Google Shape;308;p17"/>
          <p:cNvSpPr txBox="1">
            <a:spLocks noGrp="1"/>
          </p:cNvSpPr>
          <p:nvPr>
            <p:ph type="title" idx="4294967295"/>
          </p:nvPr>
        </p:nvSpPr>
        <p:spPr>
          <a:xfrm>
            <a:off x="2108250" y="379420"/>
            <a:ext cx="41094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9" name="Google Shape;3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263" y="379440"/>
            <a:ext cx="1369400" cy="608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7"/>
          <p:cNvPicPr preferRelativeResize="0"/>
          <p:nvPr/>
        </p:nvPicPr>
        <p:blipFill rotWithShape="1">
          <a:blip r:embed="rId4">
            <a:alphaModFix/>
          </a:blip>
          <a:srcRect l="9420" t="44650" r="53285" b="-44650"/>
          <a:stretch/>
        </p:blipFill>
        <p:spPr>
          <a:xfrm>
            <a:off x="6432723" y="0"/>
            <a:ext cx="271127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17"/>
          <p:cNvPicPr preferRelativeResize="0"/>
          <p:nvPr/>
        </p:nvPicPr>
        <p:blipFill rotWithShape="1">
          <a:blip r:embed="rId5">
            <a:alphaModFix/>
          </a:blip>
          <a:srcRect l="28926" r="9463"/>
          <a:stretch/>
        </p:blipFill>
        <p:spPr>
          <a:xfrm>
            <a:off x="6432725" y="2276475"/>
            <a:ext cx="2711275" cy="28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18"/>
          <p:cNvPicPr preferRelativeResize="0"/>
          <p:nvPr/>
        </p:nvPicPr>
        <p:blipFill rotWithShape="1">
          <a:blip r:embed="rId3">
            <a:alphaModFix/>
          </a:blip>
          <a:srcRect l="3334" t="26973" r="19308" b="8804"/>
          <a:stretch/>
        </p:blipFill>
        <p:spPr>
          <a:xfrm>
            <a:off x="179500" y="520500"/>
            <a:ext cx="8784998" cy="410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19"/>
          <p:cNvPicPr preferRelativeResize="0"/>
          <p:nvPr/>
        </p:nvPicPr>
        <p:blipFill rotWithShape="1">
          <a:blip r:embed="rId3">
            <a:alphaModFix/>
          </a:blip>
          <a:srcRect l="26611" r="38135"/>
          <a:stretch/>
        </p:blipFill>
        <p:spPr>
          <a:xfrm>
            <a:off x="6432726" y="0"/>
            <a:ext cx="27112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19"/>
          <p:cNvSpPr txBox="1">
            <a:spLocks noGrp="1"/>
          </p:cNvSpPr>
          <p:nvPr>
            <p:ph type="body" idx="4294967295"/>
          </p:nvPr>
        </p:nvSpPr>
        <p:spPr>
          <a:xfrm>
            <a:off x="604900" y="1287425"/>
            <a:ext cx="5666100" cy="33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Los procesos de destilación son comunes dentro de nuestra vida diaria y el conocer sobre el cómo estas funcionan es fundamental para un buen entendimiento no solo en las áreas químicas, sino también en toda la rama de la ingeniería. </a:t>
            </a: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>
                <a:latin typeface="Century Gothic"/>
                <a:ea typeface="Century Gothic"/>
                <a:cs typeface="Century Gothic"/>
                <a:sym typeface="Century Gothic"/>
              </a:rPr>
              <a:t>Así que gracias a los métodos numéricos, cómo es en este caso la regresión lineal, no solo nos facilita el entendimiento de estos, también nos ayuda a crear conclusiones más certeras y con menor margen de error.</a:t>
            </a: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3" name="Google Shape;323;p19"/>
          <p:cNvSpPr txBox="1">
            <a:spLocks noGrp="1"/>
          </p:cNvSpPr>
          <p:nvPr>
            <p:ph type="title" idx="4294967295"/>
          </p:nvPr>
        </p:nvSpPr>
        <p:spPr>
          <a:xfrm>
            <a:off x="2041450" y="523975"/>
            <a:ext cx="41094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4" name="Google Shape;32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898" y="523975"/>
            <a:ext cx="1369400" cy="5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534</Words>
  <Application>Microsoft Office PowerPoint</Application>
  <PresentationFormat>Presentación en pantalla (16:9)</PresentationFormat>
  <Paragraphs>33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Oswald</vt:lpstr>
      <vt:lpstr>Arial</vt:lpstr>
      <vt:lpstr>Maven Pro</vt:lpstr>
      <vt:lpstr>Century Gothic</vt:lpstr>
      <vt:lpstr>Nunito</vt:lpstr>
      <vt:lpstr>Momentum</vt:lpstr>
      <vt:lpstr>Presentación de PowerPoint</vt:lpstr>
      <vt:lpstr>Objetivo </vt:lpstr>
      <vt:lpstr>Introducción </vt:lpstr>
      <vt:lpstr>Descripción del problema a resolver </vt:lpstr>
      <vt:lpstr>Resultados </vt:lpstr>
      <vt:lpstr>Presentación de PowerPoint</vt:lpstr>
      <vt:lpstr>Conclusión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Wendy Bárcenas</dc:creator>
  <cp:lastModifiedBy>Wendy Catherine Bárcenas Rodríguez</cp:lastModifiedBy>
  <cp:revision>1</cp:revision>
  <dcterms:modified xsi:type="dcterms:W3CDTF">2020-10-30T18:16:02Z</dcterms:modified>
</cp:coreProperties>
</file>